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6" r:id="rId4"/>
    <p:sldId id="260" r:id="rId6"/>
    <p:sldId id="267" r:id="rId7"/>
    <p:sldId id="272" r:id="rId8"/>
    <p:sldId id="263" r:id="rId9"/>
    <p:sldId id="270" r:id="rId10"/>
    <p:sldId id="268" r:id="rId11"/>
    <p:sldId id="271" r:id="rId12"/>
    <p:sldId id="265" r:id="rId13"/>
    <p:sldId id="273" r:id="rId14"/>
    <p:sldId id="275" r:id="rId15"/>
    <p:sldId id="276" r:id="rId16"/>
    <p:sldId id="274" r:id="rId17"/>
    <p:sldId id="26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</dgm:pt>
    <dgm:pt modelId="{3F25DA44-7F3E-4C17-A40B-7F663FDBEA65}">
      <dgm:prSet phldrT="[文本]" phldr="0" custT="0"/>
      <dgm:spPr/>
      <dgm:t>
        <a:bodyPr vert="horz" wrap="square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Web</a:t>
          </a:r>
          <a:r>
            <a:rPr lang="zh-CN" altLang="en-US"/>
            <a:t>服务器</a:t>
          </a:r>
          <a:r>
            <a:rPr lang="zh-CN" altLang="en-US"/>
            <a:t/>
          </a:r>
          <a:endParaRPr lang="zh-CN" altLang="en-US"/>
        </a:p>
      </dgm:t>
    </dgm:pt>
    <dgm:pt modelId="{EE9066D1-3403-4469-8E8C-0D40A82430F2}" cxnId="{84D7CE5E-5E03-4788-918F-7CFB1E042575}" type="parTrans">
      <dgm:prSet/>
      <dgm:spPr/>
    </dgm:pt>
    <dgm:pt modelId="{8EC5AF5E-9C9F-410A-A755-A3EA5186F948}" cxnId="{84D7CE5E-5E03-4788-918F-7CFB1E042575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0"/>
      <dgm:spPr/>
      <dgm:t>
        <a:bodyPr vert="horz" wrap="square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应用</a:t>
          </a:r>
          <a:r>
            <a:rPr lang="zh-CN" altLang="en-US"/>
            <a:t>服务器</a:t>
          </a:r>
          <a:r>
            <a:rPr lang="zh-CN" altLang="en-US"/>
            <a:t/>
          </a:r>
          <a:endParaRPr lang="zh-CN" altLang="en-US"/>
        </a:p>
      </dgm:t>
    </dgm:pt>
    <dgm:pt modelId="{1E934BFE-4D40-486C-8784-F698A10C4CF5}" cxnId="{CDA1B435-D182-4319-9A13-31E95073B6C0}" type="parTrans">
      <dgm:prSet/>
      <dgm:spPr/>
    </dgm:pt>
    <dgm:pt modelId="{EC1AFF77-9232-4EEB-95CB-85CEAB3B1FC0}" cxnId="{CDA1B435-D182-4319-9A13-31E95073B6C0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数据库</a:t>
          </a:r>
          <a:r>
            <a:rPr lang="zh-CN" altLang="en-US"/>
            <a:t/>
          </a:r>
          <a:endParaRPr lang="zh-CN" altLang="en-US"/>
        </a:p>
      </dgm:t>
    </dgm:pt>
    <dgm:pt modelId="{9DABF4F3-A9E6-40B1-A863-AC9409CC14BB}" cxnId="{699482A1-69B6-4B38-A540-618333A78305}" type="parTrans">
      <dgm:prSet/>
      <dgm:spPr/>
    </dgm:pt>
    <dgm:pt modelId="{18EFF3C3-47F9-402B-A3F3-E9310EA281B4}" cxnId="{699482A1-69B6-4B38-A540-618333A78305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84D7CE5E-5E03-4788-918F-7CFB1E042575}" srcId="{8EB1D179-D23D-41D4-AEEF-E4B9FEB06903}" destId="{3F25DA44-7F3E-4C17-A40B-7F663FDBEA65}" srcOrd="0" destOrd="0" parTransId="{EE9066D1-3403-4469-8E8C-0D40A82430F2}" sibTransId="{8EC5AF5E-9C9F-410A-A755-A3EA5186F948}"/>
    <dgm:cxn modelId="{CDA1B435-D182-4319-9A13-31E95073B6C0}" srcId="{8EB1D179-D23D-41D4-AEEF-E4B9FEB06903}" destId="{2E2F4D3A-969C-4DB2-9FA9-5C4A40369351}" srcOrd="1" destOrd="0" parTransId="{1E934BFE-4D40-486C-8784-F698A10C4CF5}" sibTransId="{EC1AFF77-9232-4EEB-95CB-85CEAB3B1FC0}"/>
    <dgm:cxn modelId="{699482A1-69B6-4B38-A540-618333A78305}" srcId="{8EB1D179-D23D-41D4-AEEF-E4B9FEB06903}" destId="{37B86CFA-59B5-46FA-8A6B-9FB187CE14DF}" srcOrd="2" destOrd="0" parTransId="{9DABF4F3-A9E6-40B1-A863-AC9409CC14BB}" sibTransId="{18EFF3C3-47F9-402B-A3F3-E9310EA281B4}"/>
    <dgm:cxn modelId="{08917860-5FAC-438E-93CF-369EDA8F42C5}" type="presOf" srcId="{8EB1D179-D23D-41D4-AEEF-E4B9FEB06903}" destId="{BF708676-7EFC-4C81-9D3A-3E677EAC1C7B}" srcOrd="0" destOrd="0" presId="urn:microsoft.com/office/officeart/2005/8/layout/process1"/>
    <dgm:cxn modelId="{D9B86BB6-45A9-42D8-BF93-197E7A5D9D40}" type="presParOf" srcId="{BF708676-7EFC-4C81-9D3A-3E677EAC1C7B}" destId="{111DEAC9-5D4C-4A6A-A44E-082A26F60596}" srcOrd="0" destOrd="0" presId="urn:microsoft.com/office/officeart/2005/8/layout/process1"/>
    <dgm:cxn modelId="{0E33BE13-207B-4B23-945A-4E4C589644A2}" type="presOf" srcId="{3F25DA44-7F3E-4C17-A40B-7F663FDBEA65}" destId="{111DEAC9-5D4C-4A6A-A44E-082A26F60596}" srcOrd="0" destOrd="0" presId="urn:microsoft.com/office/officeart/2005/8/layout/process1"/>
    <dgm:cxn modelId="{5E342480-761A-468A-ABE1-CF5E3E8C41CA}" type="presParOf" srcId="{BF708676-7EFC-4C81-9D3A-3E677EAC1C7B}" destId="{8A5CF0CE-3323-464D-9C63-05C1BDB053F5}" srcOrd="1" destOrd="0" presId="urn:microsoft.com/office/officeart/2005/8/layout/process1"/>
    <dgm:cxn modelId="{419ADDD8-4330-495A-99C6-F38F15AD486D}" type="presOf" srcId="{8EC5AF5E-9C9F-410A-A755-A3EA5186F948}" destId="{8A5CF0CE-3323-464D-9C63-05C1BDB053F5}" srcOrd="0" destOrd="0" presId="urn:microsoft.com/office/officeart/2005/8/layout/process1"/>
    <dgm:cxn modelId="{7FAB9443-CACF-4808-BEAE-B17C6C25368E}" type="presParOf" srcId="{8A5CF0CE-3323-464D-9C63-05C1BDB053F5}" destId="{5FA465F6-7607-499F-BFB2-52F4E071FB67}" srcOrd="0" destOrd="1" presId="urn:microsoft.com/office/officeart/2005/8/layout/process1"/>
    <dgm:cxn modelId="{83EEAE9C-5F63-4043-B21D-191FD196DBFE}" type="presOf" srcId="{8EC5AF5E-9C9F-410A-A755-A3EA5186F948}" destId="{5FA465F6-7607-499F-BFB2-52F4E071FB67}" srcOrd="1" destOrd="0" presId="urn:microsoft.com/office/officeart/2005/8/layout/process1"/>
    <dgm:cxn modelId="{17B34565-903E-41F8-85FC-7C0ED1A6CDBE}" type="presParOf" srcId="{BF708676-7EFC-4C81-9D3A-3E677EAC1C7B}" destId="{552FB8E7-A5FB-4CC3-94C3-CE0BDF19F9F1}" srcOrd="2" destOrd="0" presId="urn:microsoft.com/office/officeart/2005/8/layout/process1"/>
    <dgm:cxn modelId="{E0E84E84-D9B7-4569-92DA-7F3F3D4B9E2B}" type="presOf" srcId="{2E2F4D3A-969C-4DB2-9FA9-5C4A40369351}" destId="{552FB8E7-A5FB-4CC3-94C3-CE0BDF19F9F1}" srcOrd="0" destOrd="0" presId="urn:microsoft.com/office/officeart/2005/8/layout/process1"/>
    <dgm:cxn modelId="{C8E937C5-98CF-4DAC-86EE-9E28B11349A5}" type="presParOf" srcId="{BF708676-7EFC-4C81-9D3A-3E677EAC1C7B}" destId="{353C3794-50AA-4D44-83C9-CE28317C3317}" srcOrd="3" destOrd="0" presId="urn:microsoft.com/office/officeart/2005/8/layout/process1"/>
    <dgm:cxn modelId="{C175C389-5DEC-4A89-9245-A7922B69CC98}" type="presOf" srcId="{EC1AFF77-9232-4EEB-95CB-85CEAB3B1FC0}" destId="{353C3794-50AA-4D44-83C9-CE28317C3317}" srcOrd="0" destOrd="0" presId="urn:microsoft.com/office/officeart/2005/8/layout/process1"/>
    <dgm:cxn modelId="{623D1FE0-A449-4D3D-8B01-54C02C03D479}" type="presParOf" srcId="{353C3794-50AA-4D44-83C9-CE28317C3317}" destId="{5AFF040D-0639-4120-9E39-DA822CF9F321}" srcOrd="0" destOrd="3" presId="urn:microsoft.com/office/officeart/2005/8/layout/process1"/>
    <dgm:cxn modelId="{5F0573D0-B0C9-4B63-BA17-F5782CBEE997}" type="presOf" srcId="{EC1AFF77-9232-4EEB-95CB-85CEAB3B1FC0}" destId="{5AFF040D-0639-4120-9E39-DA822CF9F321}" srcOrd="1" destOrd="0" presId="urn:microsoft.com/office/officeart/2005/8/layout/process1"/>
    <dgm:cxn modelId="{DA4FA590-175F-4129-BC47-BB9F0A1E00D1}" type="presParOf" srcId="{BF708676-7EFC-4C81-9D3A-3E677EAC1C7B}" destId="{A1E15D63-E1FF-4A28-A04F-A2B65927BC31}" srcOrd="4" destOrd="0" presId="urn:microsoft.com/office/officeart/2005/8/layout/process1"/>
    <dgm:cxn modelId="{1AA50684-ED08-4C81-B510-87288BF0B73F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</dgm:pt>
    <dgm:pt modelId="{37B86CFA-59B5-46FA-8A6B-9FB187CE14DF}">
      <dgm:prSet phldrT="[文本]" phldr="0" custT="0"/>
      <dgm:spPr/>
      <dgm:t>
        <a:bodyPr vert="horz" wrap="square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文件</a:t>
          </a:r>
          <a:r>
            <a:rPr lang="zh-CN" altLang="en-US"/>
            <a:t>系统</a:t>
          </a:r>
          <a:endParaRPr lang="zh-CN" altLang="en-US"/>
        </a:p>
      </dgm:t>
    </dgm:pt>
    <dgm:pt modelId="{9DABF4F3-A9E6-40B1-A863-AC9409CC14BB}" cxnId="{F4D8DE1F-236B-43B3-8557-A74171E5A7B5}" type="parTrans">
      <dgm:prSet/>
      <dgm:spPr/>
    </dgm:pt>
    <dgm:pt modelId="{18EFF3C3-47F9-402B-A3F3-E9310EA281B4}" cxnId="{F4D8DE1F-236B-43B3-8557-A74171E5A7B5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A1E15D63-E1FF-4A28-A04F-A2B65927BC31}" type="pres">
      <dgm:prSet presAssocID="{37B86CFA-59B5-46FA-8A6B-9FB187CE14DF}" presName="node" presStyleLbl="node1" presStyleIdx="0" presStyleCnt="1">
        <dgm:presLayoutVars>
          <dgm:bulletEnabled val="1"/>
        </dgm:presLayoutVars>
      </dgm:prSet>
      <dgm:spPr/>
    </dgm:pt>
  </dgm:ptLst>
  <dgm:cxnLst>
    <dgm:cxn modelId="{F4D8DE1F-236B-43B3-8557-A74171E5A7B5}" srcId="{8EB1D179-D23D-41D4-AEEF-E4B9FEB06903}" destId="{37B86CFA-59B5-46FA-8A6B-9FB187CE14DF}" srcOrd="0" destOrd="0" parTransId="{9DABF4F3-A9E6-40B1-A863-AC9409CC14BB}" sibTransId="{18EFF3C3-47F9-402B-A3F3-E9310EA281B4}"/>
    <dgm:cxn modelId="{68AD58A9-F201-4546-829A-3D6C9B0F92A8}" type="presOf" srcId="{8EB1D179-D23D-41D4-AEEF-E4B9FEB06903}" destId="{BF708676-7EFC-4C81-9D3A-3E677EAC1C7B}" srcOrd="0" destOrd="0" presId="urn:microsoft.com/office/officeart/2005/8/layout/process1"/>
    <dgm:cxn modelId="{45E1F7E7-AD6B-4556-AB8D-E3963217B90C}" type="presParOf" srcId="{BF708676-7EFC-4C81-9D3A-3E677EAC1C7B}" destId="{A1E15D63-E1FF-4A28-A04F-A2B65927BC31}" srcOrd="0" destOrd="0" presId="urn:microsoft.com/office/officeart/2005/8/layout/process1"/>
    <dgm:cxn modelId="{448AB1E4-33A2-4EE1-8C8F-B49893C9AE3D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2067543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118109" rIns="118109" bIns="118109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Web</a:t>
          </a:r>
          <a:r>
            <a:rPr lang="zh-CN" altLang="en-US"/>
            <a:t>服务器</a:t>
          </a:r>
          <a:endParaRPr lang="zh-CN" altLang="en-US"/>
        </a:p>
      </dsp:txBody>
      <dsp:txXfrm>
        <a:off x="0" y="2067543"/>
        <a:ext cx="2138947" cy="1283368"/>
      </dsp:txXfrm>
    </dsp:sp>
    <dsp:sp modelId="{8A5CF0CE-3323-464D-9C63-05C1BDB053F5}">
      <dsp:nvSpPr>
        <dsp:cNvPr id="4" name="右箭头 3"/>
        <dsp:cNvSpPr/>
      </dsp:nvSpPr>
      <dsp:spPr bwMode="white">
        <a:xfrm>
          <a:off x="2340008" y="2443998"/>
          <a:ext cx="453457" cy="530459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340008" y="2443998"/>
        <a:ext cx="453457" cy="530459"/>
      </dsp:txXfrm>
    </dsp:sp>
    <dsp:sp modelId="{552FB8E7-A5FB-4CC3-94C3-CE0BDF19F9F1}">
      <dsp:nvSpPr>
        <dsp:cNvPr id="6" name="圆角矩形 5"/>
        <dsp:cNvSpPr/>
      </dsp:nvSpPr>
      <dsp:spPr bwMode="white">
        <a:xfrm>
          <a:off x="2994526" y="2067543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118109" rIns="118109" bIns="118109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应用服务器</a:t>
          </a:r>
          <a:endParaRPr lang="zh-CN" altLang="en-US"/>
        </a:p>
      </dsp:txBody>
      <dsp:txXfrm>
        <a:off x="2994526" y="2067543"/>
        <a:ext cx="2138947" cy="1283368"/>
      </dsp:txXfrm>
    </dsp:sp>
    <dsp:sp modelId="{353C3794-50AA-4D44-83C9-CE28317C3317}">
      <dsp:nvSpPr>
        <dsp:cNvPr id="10" name="右箭头 9"/>
        <dsp:cNvSpPr/>
      </dsp:nvSpPr>
      <dsp:spPr bwMode="white">
        <a:xfrm>
          <a:off x="5334535" y="2443998"/>
          <a:ext cx="453457" cy="530459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334535" y="2443998"/>
        <a:ext cx="453457" cy="530459"/>
      </dsp:txXfrm>
    </dsp:sp>
    <dsp:sp modelId="{A1E15D63-E1FF-4A28-A04F-A2B65927BC31}">
      <dsp:nvSpPr>
        <dsp:cNvPr id="12" name="圆角矩形 11"/>
        <dsp:cNvSpPr/>
      </dsp:nvSpPr>
      <dsp:spPr bwMode="white">
        <a:xfrm>
          <a:off x="5989053" y="2067543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118109" rIns="118109" bIns="118109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数据库</a:t>
          </a:r>
          <a:endParaRPr lang="zh-CN" altLang="en-US"/>
        </a:p>
      </dsp:txBody>
      <dsp:txXfrm>
        <a:off x="5989053" y="2067543"/>
        <a:ext cx="2138947" cy="1283368"/>
      </dsp:txXfrm>
    </dsp:sp>
    <dsp:sp modelId="{5FA465F6-7607-499F-BFB2-52F4E071FB67}">
      <dsp:nvSpPr>
        <dsp:cNvPr id="5" name="右箭头 4"/>
        <dsp:cNvSpPr/>
      </dsp:nvSpPr>
      <dsp:spPr bwMode="white">
        <a:xfrm>
          <a:off x="2340008" y="2443998"/>
          <a:ext cx="453457" cy="53045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340008" y="2443998"/>
        <a:ext cx="453457" cy="530459"/>
      </dsp:txXfrm>
    </dsp:sp>
    <dsp:sp modelId="{5AFF040D-0639-4120-9E39-DA822CF9F321}">
      <dsp:nvSpPr>
        <dsp:cNvPr id="11" name="右箭头 10"/>
        <dsp:cNvSpPr/>
      </dsp:nvSpPr>
      <dsp:spPr bwMode="white">
        <a:xfrm>
          <a:off x="5334535" y="2443998"/>
          <a:ext cx="453457" cy="53045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334535" y="2443998"/>
        <a:ext cx="453457" cy="530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2067543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118109" rIns="118109" bIns="118109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Web</a:t>
          </a:r>
          <a:r>
            <a:rPr lang="zh-CN" altLang="en-US"/>
            <a:t>服务器</a:t>
          </a:r>
          <a:endParaRPr lang="zh-CN" altLang="en-US"/>
        </a:p>
      </dsp:txBody>
      <dsp:txXfrm>
        <a:off x="0" y="2067543"/>
        <a:ext cx="2138947" cy="1283368"/>
      </dsp:txXfrm>
    </dsp:sp>
    <dsp:sp modelId="{8A5CF0CE-3323-464D-9C63-05C1BDB053F5}">
      <dsp:nvSpPr>
        <dsp:cNvPr id="4" name="右箭头 3"/>
        <dsp:cNvSpPr/>
      </dsp:nvSpPr>
      <dsp:spPr bwMode="white">
        <a:xfrm>
          <a:off x="2340008" y="2443998"/>
          <a:ext cx="453457" cy="530459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340008" y="2443998"/>
        <a:ext cx="453457" cy="530459"/>
      </dsp:txXfrm>
    </dsp:sp>
    <dsp:sp modelId="{552FB8E7-A5FB-4CC3-94C3-CE0BDF19F9F1}">
      <dsp:nvSpPr>
        <dsp:cNvPr id="6" name="圆角矩形 5"/>
        <dsp:cNvSpPr/>
      </dsp:nvSpPr>
      <dsp:spPr bwMode="white">
        <a:xfrm>
          <a:off x="2994526" y="2067543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118109" rIns="118109" bIns="118109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应用服务器</a:t>
          </a:r>
          <a:endParaRPr lang="zh-CN" altLang="en-US"/>
        </a:p>
      </dsp:txBody>
      <dsp:txXfrm>
        <a:off x="2994526" y="2067543"/>
        <a:ext cx="2138947" cy="1283368"/>
      </dsp:txXfrm>
    </dsp:sp>
    <dsp:sp modelId="{353C3794-50AA-4D44-83C9-CE28317C3317}">
      <dsp:nvSpPr>
        <dsp:cNvPr id="7" name="右箭头 6"/>
        <dsp:cNvSpPr/>
      </dsp:nvSpPr>
      <dsp:spPr bwMode="white">
        <a:xfrm>
          <a:off x="5334535" y="2443998"/>
          <a:ext cx="453457" cy="530459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334535" y="2443998"/>
        <a:ext cx="453457" cy="530459"/>
      </dsp:txXfrm>
    </dsp:sp>
    <dsp:sp modelId="{A1E15D63-E1FF-4A28-A04F-A2B65927BC31}">
      <dsp:nvSpPr>
        <dsp:cNvPr id="9" name="圆角矩形 8"/>
        <dsp:cNvSpPr/>
      </dsp:nvSpPr>
      <dsp:spPr bwMode="white">
        <a:xfrm>
          <a:off x="5989053" y="2067543"/>
          <a:ext cx="2138947" cy="128336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8109" tIns="118109" rIns="118109" bIns="118109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数据库</a:t>
          </a:r>
          <a:endParaRPr lang="zh-CN" altLang="en-US"/>
        </a:p>
      </dsp:txBody>
      <dsp:txXfrm>
        <a:off x="5989053" y="2067543"/>
        <a:ext cx="2138947" cy="1283368"/>
      </dsp:txXfrm>
    </dsp:sp>
    <dsp:sp modelId="{5FA465F6-7607-499F-BFB2-52F4E071FB67}">
      <dsp:nvSpPr>
        <dsp:cNvPr id="5" name="右箭头 4"/>
        <dsp:cNvSpPr/>
      </dsp:nvSpPr>
      <dsp:spPr bwMode="white">
        <a:xfrm>
          <a:off x="2340008" y="2443998"/>
          <a:ext cx="453457" cy="53045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340008" y="2443998"/>
        <a:ext cx="453457" cy="530459"/>
      </dsp:txXfrm>
    </dsp:sp>
    <dsp:sp modelId="{5AFF040D-0639-4120-9E39-DA822CF9F321}">
      <dsp:nvSpPr>
        <dsp:cNvPr id="8" name="右箭头 7"/>
        <dsp:cNvSpPr/>
      </dsp:nvSpPr>
      <dsp:spPr bwMode="white">
        <a:xfrm>
          <a:off x="5334535" y="2443998"/>
          <a:ext cx="453457" cy="53045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334535" y="2443998"/>
        <a:ext cx="453457" cy="530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09FA5-F7FB-4E51-ACB3-106DA6074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9"/>
          <p:cNvSpPr/>
          <p:nvPr/>
        </p:nvSpPr>
        <p:spPr>
          <a:xfrm flipH="1">
            <a:off x="-1" y="1414910"/>
            <a:ext cx="9846402" cy="4028181"/>
          </a:xfrm>
          <a:custGeom>
            <a:avLst/>
            <a:gdLst>
              <a:gd name="connsiteX0" fmla="*/ 1112084 w 10384877"/>
              <a:gd name="connsiteY0" fmla="*/ 0 h 4248472"/>
              <a:gd name="connsiteX1" fmla="*/ 10384877 w 10384877"/>
              <a:gd name="connsiteY1" fmla="*/ 0 h 4248472"/>
              <a:gd name="connsiteX2" fmla="*/ 10384877 w 10384877"/>
              <a:gd name="connsiteY2" fmla="*/ 4248472 h 4248472"/>
              <a:gd name="connsiteX3" fmla="*/ 1112084 w 10384877"/>
              <a:gd name="connsiteY3" fmla="*/ 4248472 h 4248472"/>
              <a:gd name="connsiteX4" fmla="*/ 1112084 w 10384877"/>
              <a:gd name="connsiteY4" fmla="*/ 4243379 h 4248472"/>
              <a:gd name="connsiteX5" fmla="*/ 1059571 w 10384877"/>
              <a:gd name="connsiteY5" fmla="*/ 4243379 h 4248472"/>
              <a:gd name="connsiteX6" fmla="*/ 0 w 10384877"/>
              <a:gd name="connsiteY6" fmla="*/ 2124238 h 4248472"/>
              <a:gd name="connsiteX7" fmla="*/ 1059571 w 10384877"/>
              <a:gd name="connsiteY7" fmla="*/ 5097 h 4248472"/>
              <a:gd name="connsiteX8" fmla="*/ 1112084 w 10384877"/>
              <a:gd name="connsiteY8" fmla="*/ 5097 h 42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4877" h="4248472">
                <a:moveTo>
                  <a:pt x="1112084" y="0"/>
                </a:moveTo>
                <a:lnTo>
                  <a:pt x="10384877" y="0"/>
                </a:lnTo>
                <a:lnTo>
                  <a:pt x="10384877" y="4248472"/>
                </a:lnTo>
                <a:lnTo>
                  <a:pt x="1112084" y="4248472"/>
                </a:lnTo>
                <a:lnTo>
                  <a:pt x="1112084" y="4243379"/>
                </a:lnTo>
                <a:lnTo>
                  <a:pt x="1059571" y="4243379"/>
                </a:lnTo>
                <a:lnTo>
                  <a:pt x="0" y="2124238"/>
                </a:lnTo>
                <a:lnTo>
                  <a:pt x="1059571" y="5097"/>
                </a:lnTo>
                <a:lnTo>
                  <a:pt x="1112084" y="5097"/>
                </a:lnTo>
                <a:close/>
              </a:path>
            </a:pathLst>
          </a:custGeom>
          <a:solidFill>
            <a:schemeClr val="accent1">
              <a:alpha val="69804"/>
            </a:schemeClr>
          </a:solidFill>
          <a:ln>
            <a:noFill/>
          </a:ln>
          <a:effectLst>
            <a:outerShdw blurRad="381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10"/>
          <p:cNvSpPr/>
          <p:nvPr/>
        </p:nvSpPr>
        <p:spPr>
          <a:xfrm flipH="1">
            <a:off x="7571320" y="2278388"/>
            <a:ext cx="4620681" cy="2301224"/>
          </a:xfrm>
          <a:custGeom>
            <a:avLst/>
            <a:gdLst>
              <a:gd name="connsiteX0" fmla="*/ 0 w 4873374"/>
              <a:gd name="connsiteY0" fmla="*/ 0 h 2427072"/>
              <a:gd name="connsiteX1" fmla="*/ 3908311 w 4873374"/>
              <a:gd name="connsiteY1" fmla="*/ 0 h 2427072"/>
              <a:gd name="connsiteX2" fmla="*/ 3908311 w 4873374"/>
              <a:gd name="connsiteY2" fmla="*/ 2911 h 2427072"/>
              <a:gd name="connsiteX3" fmla="*/ 4268061 w 4873374"/>
              <a:gd name="connsiteY3" fmla="*/ 2911 h 2427072"/>
              <a:gd name="connsiteX4" fmla="*/ 4873374 w 4873374"/>
              <a:gd name="connsiteY4" fmla="*/ 1213536 h 2427072"/>
              <a:gd name="connsiteX5" fmla="*/ 4268061 w 4873374"/>
              <a:gd name="connsiteY5" fmla="*/ 2424161 h 2427072"/>
              <a:gd name="connsiteX6" fmla="*/ 3908311 w 4873374"/>
              <a:gd name="connsiteY6" fmla="*/ 2424161 h 2427072"/>
              <a:gd name="connsiteX7" fmla="*/ 3908311 w 4873374"/>
              <a:gd name="connsiteY7" fmla="*/ 2427072 h 2427072"/>
              <a:gd name="connsiteX8" fmla="*/ 0 w 4873374"/>
              <a:gd name="connsiteY8" fmla="*/ 2427072 h 242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3374" h="2427072">
                <a:moveTo>
                  <a:pt x="0" y="0"/>
                </a:moveTo>
                <a:lnTo>
                  <a:pt x="3908311" y="0"/>
                </a:lnTo>
                <a:lnTo>
                  <a:pt x="3908311" y="2911"/>
                </a:lnTo>
                <a:lnTo>
                  <a:pt x="4268061" y="2911"/>
                </a:lnTo>
                <a:lnTo>
                  <a:pt x="4873374" y="1213536"/>
                </a:lnTo>
                <a:lnTo>
                  <a:pt x="4268061" y="2424161"/>
                </a:lnTo>
                <a:lnTo>
                  <a:pt x="3908311" y="2424161"/>
                </a:lnTo>
                <a:lnTo>
                  <a:pt x="3908311" y="2427072"/>
                </a:lnTo>
                <a:lnTo>
                  <a:pt x="0" y="2427072"/>
                </a:lnTo>
                <a:close/>
              </a:path>
            </a:pathLst>
          </a:custGeom>
          <a:solidFill>
            <a:schemeClr val="accent2">
              <a:alpha val="69804"/>
            </a:schemeClr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flipH="1">
            <a:off x="7828641" y="2486647"/>
            <a:ext cx="2186257" cy="1884706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>
            <a:outerShdw blurRad="3175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46415" y="2393153"/>
            <a:ext cx="6917737" cy="1200329"/>
          </a:xfrm>
        </p:spPr>
        <p:txBody>
          <a:bodyPr anchor="b">
            <a:normAutofit/>
          </a:bodyPr>
          <a:lstStyle>
            <a:lvl1pPr algn="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6415" y="3685557"/>
            <a:ext cx="6917737" cy="535531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0546-5DAD-4065-BC06-25F2A0F0F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9CA8-E166-497A-804A-4A9B3C28C8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0546-5DAD-4065-BC06-25F2A0F0F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9CA8-E166-497A-804A-4A9B3C28C8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4295800" y="2327066"/>
            <a:ext cx="0" cy="1894022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427211" y="2510505"/>
            <a:ext cx="1400250" cy="14002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accent6"/>
                </a:gs>
                <a:gs pos="55000">
                  <a:schemeClr val="accent6">
                    <a:lumMod val="95000"/>
                  </a:schemeClr>
                </a:gs>
                <a:gs pos="100000">
                  <a:schemeClr val="accent6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51000">
                  <a:schemeClr val="accent6">
                    <a:lumMod val="9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76428" y="2391808"/>
            <a:ext cx="6012059" cy="97872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476428" y="3397525"/>
            <a:ext cx="6012059" cy="53553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0546-5DAD-4065-BC06-25F2A0F0F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9CA8-E166-497A-804A-4A9B3C28C8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0546-5DAD-4065-BC06-25F2A0F0F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9CA8-E166-497A-804A-4A9B3C28C8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0323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0546-5DAD-4065-BC06-25F2A0F0F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9CA8-E166-497A-804A-4A9B3C28C8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9"/>
          <p:cNvSpPr/>
          <p:nvPr/>
        </p:nvSpPr>
        <p:spPr>
          <a:xfrm flipH="1">
            <a:off x="-1" y="1414910"/>
            <a:ext cx="9846402" cy="4028181"/>
          </a:xfrm>
          <a:custGeom>
            <a:avLst/>
            <a:gdLst>
              <a:gd name="connsiteX0" fmla="*/ 1112084 w 10384877"/>
              <a:gd name="connsiteY0" fmla="*/ 0 h 4248472"/>
              <a:gd name="connsiteX1" fmla="*/ 10384877 w 10384877"/>
              <a:gd name="connsiteY1" fmla="*/ 0 h 4248472"/>
              <a:gd name="connsiteX2" fmla="*/ 10384877 w 10384877"/>
              <a:gd name="connsiteY2" fmla="*/ 4248472 h 4248472"/>
              <a:gd name="connsiteX3" fmla="*/ 1112084 w 10384877"/>
              <a:gd name="connsiteY3" fmla="*/ 4248472 h 4248472"/>
              <a:gd name="connsiteX4" fmla="*/ 1112084 w 10384877"/>
              <a:gd name="connsiteY4" fmla="*/ 4243379 h 4248472"/>
              <a:gd name="connsiteX5" fmla="*/ 1059571 w 10384877"/>
              <a:gd name="connsiteY5" fmla="*/ 4243379 h 4248472"/>
              <a:gd name="connsiteX6" fmla="*/ 0 w 10384877"/>
              <a:gd name="connsiteY6" fmla="*/ 2124238 h 4248472"/>
              <a:gd name="connsiteX7" fmla="*/ 1059571 w 10384877"/>
              <a:gd name="connsiteY7" fmla="*/ 5097 h 4248472"/>
              <a:gd name="connsiteX8" fmla="*/ 1112084 w 10384877"/>
              <a:gd name="connsiteY8" fmla="*/ 5097 h 42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4877" h="4248472">
                <a:moveTo>
                  <a:pt x="1112084" y="0"/>
                </a:moveTo>
                <a:lnTo>
                  <a:pt x="10384877" y="0"/>
                </a:lnTo>
                <a:lnTo>
                  <a:pt x="10384877" y="4248472"/>
                </a:lnTo>
                <a:lnTo>
                  <a:pt x="1112084" y="4248472"/>
                </a:lnTo>
                <a:lnTo>
                  <a:pt x="1112084" y="4243379"/>
                </a:lnTo>
                <a:lnTo>
                  <a:pt x="1059571" y="4243379"/>
                </a:lnTo>
                <a:lnTo>
                  <a:pt x="0" y="2124238"/>
                </a:lnTo>
                <a:lnTo>
                  <a:pt x="1059571" y="5097"/>
                </a:lnTo>
                <a:lnTo>
                  <a:pt x="1112084" y="5097"/>
                </a:lnTo>
                <a:close/>
              </a:path>
            </a:pathLst>
          </a:custGeom>
          <a:solidFill>
            <a:schemeClr val="accent1">
              <a:alpha val="69804"/>
            </a:schemeClr>
          </a:solidFill>
          <a:ln>
            <a:noFill/>
          </a:ln>
          <a:effectLst>
            <a:outerShdw blurRad="381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10"/>
          <p:cNvSpPr/>
          <p:nvPr/>
        </p:nvSpPr>
        <p:spPr>
          <a:xfrm flipH="1">
            <a:off x="7571320" y="2278388"/>
            <a:ext cx="4620681" cy="2301224"/>
          </a:xfrm>
          <a:custGeom>
            <a:avLst/>
            <a:gdLst>
              <a:gd name="connsiteX0" fmla="*/ 0 w 4873374"/>
              <a:gd name="connsiteY0" fmla="*/ 0 h 2427072"/>
              <a:gd name="connsiteX1" fmla="*/ 3908311 w 4873374"/>
              <a:gd name="connsiteY1" fmla="*/ 0 h 2427072"/>
              <a:gd name="connsiteX2" fmla="*/ 3908311 w 4873374"/>
              <a:gd name="connsiteY2" fmla="*/ 2911 h 2427072"/>
              <a:gd name="connsiteX3" fmla="*/ 4268061 w 4873374"/>
              <a:gd name="connsiteY3" fmla="*/ 2911 h 2427072"/>
              <a:gd name="connsiteX4" fmla="*/ 4873374 w 4873374"/>
              <a:gd name="connsiteY4" fmla="*/ 1213536 h 2427072"/>
              <a:gd name="connsiteX5" fmla="*/ 4268061 w 4873374"/>
              <a:gd name="connsiteY5" fmla="*/ 2424161 h 2427072"/>
              <a:gd name="connsiteX6" fmla="*/ 3908311 w 4873374"/>
              <a:gd name="connsiteY6" fmla="*/ 2424161 h 2427072"/>
              <a:gd name="connsiteX7" fmla="*/ 3908311 w 4873374"/>
              <a:gd name="connsiteY7" fmla="*/ 2427072 h 2427072"/>
              <a:gd name="connsiteX8" fmla="*/ 0 w 4873374"/>
              <a:gd name="connsiteY8" fmla="*/ 2427072 h 242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3374" h="2427072">
                <a:moveTo>
                  <a:pt x="0" y="0"/>
                </a:moveTo>
                <a:lnTo>
                  <a:pt x="3908311" y="0"/>
                </a:lnTo>
                <a:lnTo>
                  <a:pt x="3908311" y="2911"/>
                </a:lnTo>
                <a:lnTo>
                  <a:pt x="4268061" y="2911"/>
                </a:lnTo>
                <a:lnTo>
                  <a:pt x="4873374" y="1213536"/>
                </a:lnTo>
                <a:lnTo>
                  <a:pt x="4268061" y="2424161"/>
                </a:lnTo>
                <a:lnTo>
                  <a:pt x="3908311" y="2424161"/>
                </a:lnTo>
                <a:lnTo>
                  <a:pt x="3908311" y="2427072"/>
                </a:lnTo>
                <a:lnTo>
                  <a:pt x="0" y="2427072"/>
                </a:lnTo>
                <a:close/>
              </a:path>
            </a:pathLst>
          </a:custGeom>
          <a:solidFill>
            <a:schemeClr val="accent2">
              <a:alpha val="69804"/>
            </a:schemeClr>
          </a:solidFill>
          <a:ln>
            <a:noFill/>
          </a:ln>
          <a:effectLst>
            <a:outerShdw blurRad="254000" dist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 flipH="1">
            <a:off x="7828641" y="2486647"/>
            <a:ext cx="2186257" cy="1884706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>
            <a:outerShdw blurRad="317500" dist="127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392" y="2365122"/>
            <a:ext cx="6819268" cy="1200329"/>
          </a:xfrm>
        </p:spPr>
        <p:txBody>
          <a:bodyPr anchor="b" anchorCtr="0">
            <a:normAutofit/>
          </a:bodyPr>
          <a:lstStyle>
            <a:lvl1pPr algn="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0546-5DAD-4065-BC06-25F2A0F0F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9CA8-E166-497A-804A-4A9B3C28C880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>
          <a:xfrm>
            <a:off x="623888" y="3637459"/>
            <a:ext cx="6818312" cy="655637"/>
          </a:xfr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0546-5DAD-4065-BC06-25F2A0F0F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9CA8-E166-497A-804A-4A9B3C28C8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88488" y="365125"/>
            <a:ext cx="86531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578280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0546-5DAD-4065-BC06-25F2A0F0F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9CA8-E166-497A-804A-4A9B3C28C8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E72E0546-5DAD-4065-BC06-25F2A0F0F6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D9F39CA8-E166-497A-804A-4A9B3C28C880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96" y="1"/>
            <a:ext cx="12190410" cy="87933"/>
            <a:chOff x="0" y="0"/>
            <a:chExt cx="12858751" cy="87933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795" y="87933"/>
            <a:ext cx="308695" cy="432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hyperlink" Target="http://218.95.182.240:5202/lgom/" TargetMode="Externa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3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3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7896200" y="2852936"/>
            <a:ext cx="201622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 b="1" dirty="0">
                <a:solidFill>
                  <a:schemeClr val="tx2"/>
                </a:solidFill>
              </a:rPr>
              <a:t>2018</a:t>
            </a:r>
            <a:endParaRPr lang="zh-CN" altLang="en-US" sz="6000" b="1" dirty="0">
              <a:solidFill>
                <a:schemeClr val="tx2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工作汇报</a:t>
            </a:r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汇报人：张春风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367655" y="2496820"/>
            <a:ext cx="2548255" cy="978535"/>
          </a:xfrm>
          <a:prstGeom prst="rect">
            <a:avLst/>
          </a:prstGeom>
        </p:spPr>
        <p:txBody>
          <a:bodyPr vert="horz" lIns="90000" tIns="46800" rIns="90000" bIns="46800" rtlCol="0" anchor="b">
            <a:normAutofit fontScale="90000"/>
          </a:bodyPr>
          <a:lstStyle>
            <a:lvl1pPr defTabSz="914400" eaLnBrk="1" latinLnBrk="0" hangingPunct="1">
              <a:lnSpc>
                <a:spcPct val="120000"/>
              </a:lnSpc>
              <a:buNone/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前端显示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367655" y="3475355"/>
            <a:ext cx="1527175" cy="53530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defTabSz="91440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  <a:latin typeface="+mn-lt"/>
                <a:ea typeface="+mn-ea"/>
              </a:defRPr>
            </a:lvl1pPr>
            <a:lvl2pPr marL="4572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Front End</a:t>
            </a:r>
            <a:endParaRPr lang="en-US" altLang="zh-CN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495600" y="2673670"/>
            <a:ext cx="1224136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algn="ctr">
              <a:defRPr sz="6600" b="1">
                <a:solidFill>
                  <a:schemeClr val="tx2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0">
        <p14:switch dir="r"/>
      </p:transition>
    </mc:Choice>
    <mc:Fallback>
      <p:transition spd="slow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框架：</a:t>
            </a:r>
            <a:endParaRPr lang="zh-CN" altLang="en-US"/>
          </a:p>
        </p:txBody>
      </p:sp>
      <p:sp>
        <p:nvSpPr>
          <p:cNvPr id="167" name=" 167"/>
          <p:cNvSpPr/>
          <p:nvPr/>
        </p:nvSpPr>
        <p:spPr>
          <a:xfrm>
            <a:off x="1616075" y="2713355"/>
            <a:ext cx="2635885" cy="15608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167"/>
          <p:cNvSpPr/>
          <p:nvPr/>
        </p:nvSpPr>
        <p:spPr>
          <a:xfrm>
            <a:off x="7882255" y="2713355"/>
            <a:ext cx="2635885" cy="15608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696460" y="2967990"/>
            <a:ext cx="279844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02765" y="3225165"/>
            <a:ext cx="2262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Frame/DOM</a:t>
            </a:r>
            <a:endParaRPr lang="en-US" altLang="zh-CN" sz="2800"/>
          </a:p>
        </p:txBody>
      </p:sp>
      <p:sp>
        <p:nvSpPr>
          <p:cNvPr id="9" name="文本框 8"/>
          <p:cNvSpPr txBox="1"/>
          <p:nvPr/>
        </p:nvSpPr>
        <p:spPr>
          <a:xfrm>
            <a:off x="8450580" y="3233420"/>
            <a:ext cx="1612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后端接口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4997450" y="2650490"/>
            <a:ext cx="186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Ajax/Http/Okhttp</a:t>
            </a:r>
            <a:endParaRPr lang="en-US" altLang="zh-CN"/>
          </a:p>
        </p:txBody>
      </p:sp>
      <p:sp>
        <p:nvSpPr>
          <p:cNvPr id="3" name="右箭头 2"/>
          <p:cNvSpPr/>
          <p:nvPr/>
        </p:nvSpPr>
        <p:spPr>
          <a:xfrm rot="10800000">
            <a:off x="4667885" y="3411220"/>
            <a:ext cx="2798445" cy="537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功能：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/>
        </p:nvGraphicFramePr>
        <p:xfrm>
          <a:off x="1332865" y="2098040"/>
          <a:ext cx="9526270" cy="3714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335"/>
                <a:gridCol w="6845935"/>
              </a:tblGrid>
              <a:tr h="619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介绍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19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组件的增减和控制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包括输入框，按键，视图</a:t>
                      </a:r>
                      <a:r>
                        <a:rPr lang="en-US" altLang="zh-CN"/>
                        <a:t>Frame</a:t>
                      </a:r>
                      <a:r>
                        <a:rPr lang="zh-CN" altLang="en-US"/>
                        <a:t>等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19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GIS</a:t>
                      </a:r>
                      <a:r>
                        <a:rPr lang="zh-CN" altLang="en-US"/>
                        <a:t>图片的显示和缩放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图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至图</a:t>
                      </a: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19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编辑感兴趣区域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图</a:t>
                      </a: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19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文件的</a:t>
                      </a:r>
                      <a:r>
                        <a:rPr lang="en-US" altLang="zh-CN"/>
                        <a:t>Frame</a:t>
                      </a:r>
                      <a:r>
                        <a:rPr lang="zh-CN" altLang="en-US"/>
                        <a:t>展示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图</a:t>
                      </a: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19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前后端通信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通过</a:t>
                      </a:r>
                      <a:r>
                        <a:rPr lang="en-US" altLang="zh-CN"/>
                        <a:t>Ajax</a:t>
                      </a:r>
                      <a:r>
                        <a:rPr lang="zh-CN" altLang="en-US"/>
                        <a:t>和</a:t>
                      </a:r>
                      <a:r>
                        <a:rPr lang="en-US" altLang="zh-CN"/>
                        <a:t>Okhttp</a:t>
                      </a:r>
                      <a:r>
                        <a:rPr lang="zh-CN" altLang="en-US"/>
                        <a:t>等进行数据的传输。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>
            <a:hlinkClick r:id="rId1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480" y="4175760"/>
            <a:ext cx="3463925" cy="1901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图示：</a:t>
            </a:r>
            <a:endParaRPr lang="zh-CN" altLang="en-US"/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005"/>
            <a:ext cx="3138805" cy="1983740"/>
          </a:xfrm>
          <a:prstGeom prst="rect">
            <a:avLst/>
          </a:prstGeom>
        </p:spPr>
      </p:pic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915" y="1712595"/>
            <a:ext cx="3138170" cy="1962150"/>
          </a:xfrm>
          <a:prstGeom prst="rect">
            <a:avLst/>
          </a:prstGeom>
        </p:spPr>
      </p:pic>
      <p:pic>
        <p:nvPicPr>
          <p:cNvPr id="6" name="图片 5" descr="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940" y="1712595"/>
            <a:ext cx="3138805" cy="2031365"/>
          </a:xfrm>
          <a:prstGeom prst="rect">
            <a:avLst/>
          </a:prstGeom>
        </p:spPr>
      </p:pic>
      <p:pic>
        <p:nvPicPr>
          <p:cNvPr id="8" name="图片 7" descr="图片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00" y="4152900"/>
            <a:ext cx="3322320" cy="19843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17725" y="3743960"/>
            <a:ext cx="57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806440" y="3743960"/>
            <a:ext cx="57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9563100" y="3743960"/>
            <a:ext cx="57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3885565" y="6222365"/>
            <a:ext cx="57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8282940" y="6222365"/>
            <a:ext cx="57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5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开发组件：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开发框架：</a:t>
            </a:r>
            <a:r>
              <a:rPr lang="en-US" altLang="zh-CN"/>
              <a:t>Vue.js/React.js</a:t>
            </a:r>
            <a:endParaRPr lang="en-US" altLang="zh-CN"/>
          </a:p>
          <a:p>
            <a:r>
              <a:rPr lang="zh-CN" altLang="en-US"/>
              <a:t>开发语言：</a:t>
            </a:r>
            <a:r>
              <a:rPr lang="en-US" altLang="zh-CN"/>
              <a:t>JavaScript</a:t>
            </a:r>
            <a:endParaRPr lang="en-US" altLang="zh-CN"/>
          </a:p>
          <a:p>
            <a:r>
              <a:rPr lang="zh-CN" altLang="en-US"/>
              <a:t>视图插件：</a:t>
            </a:r>
            <a:r>
              <a:rPr lang="en-US" altLang="zh-CN"/>
              <a:t>EChart</a:t>
            </a:r>
            <a:endParaRPr lang="en-US" altLang="zh-CN"/>
          </a:p>
          <a:p>
            <a:r>
              <a:rPr lang="zh-CN" altLang="en-US"/>
              <a:t>开发环境：标准</a:t>
            </a:r>
            <a:r>
              <a:rPr lang="en-US" altLang="zh-CN"/>
              <a:t>HTML</a:t>
            </a:r>
            <a:r>
              <a:rPr lang="zh-CN" altLang="en-US"/>
              <a:t>协议环境</a:t>
            </a:r>
            <a:endParaRPr lang="zh-CN" altLang="en-US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7575" y="2448560"/>
            <a:ext cx="1993900" cy="1993900"/>
          </a:xfrm>
          <a:prstGeom prst="rect">
            <a:avLst/>
          </a:prstGeom>
        </p:spPr>
      </p:pic>
      <p:pic>
        <p:nvPicPr>
          <p:cNvPr id="6" name="图片 5" descr="timgA6GF21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115" y="2673985"/>
            <a:ext cx="1543685" cy="1543685"/>
          </a:xfrm>
          <a:prstGeom prst="rect">
            <a:avLst/>
          </a:prstGeom>
        </p:spPr>
      </p:pic>
      <p:pic>
        <p:nvPicPr>
          <p:cNvPr id="7" name="图片 6" descr="图片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595" y="4442460"/>
            <a:ext cx="1833880" cy="217551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167505" y="1873885"/>
            <a:ext cx="3900805" cy="37445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115" y="4583430"/>
            <a:ext cx="1543685" cy="18929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1258742" y="6628679"/>
            <a:ext cx="734944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7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www.1ppt.com/hangye/ </a:t>
            </a:r>
            <a:endParaRPr lang="en-US" altLang="zh-CN" sz="100" kern="0" dirty="0">
              <a:solidFill>
                <a:sysClr val="window" lastClr="FFFFFF"/>
              </a:solidFill>
            </a:endParaRPr>
          </a:p>
          <a:p>
            <a:pPr defTabSz="8667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www.1ppt.com/sucai/</a:t>
            </a:r>
            <a:endParaRPr lang="en-US" altLang="zh-CN" sz="100" kern="0" dirty="0">
              <a:solidFill>
                <a:sysClr val="window" lastClr="FFFFFF"/>
              </a:solidFill>
            </a:endParaRPr>
          </a:p>
          <a:p>
            <a:pPr defTabSz="8667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www.1ppt.com/tubiao/      </a:t>
            </a:r>
            <a:endParaRPr lang="en-US" altLang="zh-CN" sz="100" kern="0" dirty="0">
              <a:solidFill>
                <a:sysClr val="window" lastClr="FFFFFF"/>
              </a:solidFill>
            </a:endParaRPr>
          </a:p>
          <a:p>
            <a:pPr defTabSz="8667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www.1ppt.com/powerpoint/      </a:t>
            </a:r>
            <a:endParaRPr lang="en-US" altLang="zh-CN" sz="100" kern="0" dirty="0">
              <a:solidFill>
                <a:sysClr val="window" lastClr="FFFFFF"/>
              </a:solidFill>
            </a:endParaRPr>
          </a:p>
          <a:p>
            <a:pPr defTabSz="8667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www.1ppt.com/excel/  </a:t>
            </a:r>
            <a:endParaRPr lang="en-US" altLang="zh-CN" sz="100" kern="0" dirty="0">
              <a:solidFill>
                <a:sysClr val="window" lastClr="FFFFFF"/>
              </a:solidFill>
            </a:endParaRPr>
          </a:p>
          <a:p>
            <a:pPr defTabSz="8667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www.1ppt.com/kejian/ </a:t>
            </a:r>
            <a:endParaRPr lang="en-US" altLang="zh-CN" sz="100" kern="0" dirty="0">
              <a:solidFill>
                <a:sysClr val="window" lastClr="FFFFFF"/>
              </a:solidFill>
            </a:endParaRPr>
          </a:p>
          <a:p>
            <a:pPr defTabSz="8667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www.1ppt.com/shiti/  </a:t>
            </a:r>
            <a:endParaRPr lang="en-US" altLang="zh-CN" sz="100" kern="0" dirty="0">
              <a:solidFill>
                <a:sysClr val="window" lastClr="FFFFFF"/>
              </a:solidFill>
            </a:endParaRPr>
          </a:p>
          <a:p>
            <a:pPr defTabSz="8667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www.1ppt.com/jiaoan/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论坛：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www.1ppt.cn</a:t>
            </a:r>
            <a:endParaRPr lang="en-US" altLang="zh-CN" sz="100" kern="0" dirty="0">
              <a:solidFill>
                <a:sysClr val="window" lastClr="FFFFFF"/>
              </a:solidFill>
            </a:endParaRPr>
          </a:p>
          <a:p>
            <a:pPr defTabSz="8667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 </a:t>
            </a:r>
            <a:endParaRPr lang="zh-CN" altLang="en-US" sz="100" kern="0" dirty="0">
              <a:solidFill>
                <a:sysClr val="window" lastClr="FFFFFF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致谢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 YOU FOR YOUR WATCHING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7896200" y="2852936"/>
            <a:ext cx="2016224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chemeClr val="tx2"/>
                </a:solidFill>
              </a:rPr>
              <a:t>2018</a:t>
            </a:r>
            <a:endParaRPr lang="zh-CN" altLang="en-US" sz="6000" b="1" dirty="0">
              <a:solidFill>
                <a:schemeClr val="tx2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>
            <p:custDataLst>
              <p:tags r:id="rId1"/>
            </p:custDataLst>
          </p:nvPr>
        </p:nvSpPr>
        <p:spPr>
          <a:xfrm>
            <a:off x="4533901" y="4620533"/>
            <a:ext cx="4474806" cy="684892"/>
          </a:xfrm>
          <a:custGeom>
            <a:avLst/>
            <a:gdLst>
              <a:gd name="connsiteX0" fmla="*/ 281176 w 3609486"/>
              <a:gd name="connsiteY0" fmla="*/ 0 h 552450"/>
              <a:gd name="connsiteX1" fmla="*/ 3609486 w 3609486"/>
              <a:gd name="connsiteY1" fmla="*/ 0 h 552450"/>
              <a:gd name="connsiteX2" fmla="*/ 3326729 w 3609486"/>
              <a:gd name="connsiteY2" fmla="*/ 552450 h 552450"/>
              <a:gd name="connsiteX3" fmla="*/ 0 w 3609486"/>
              <a:gd name="connsiteY3" fmla="*/ 552450 h 552450"/>
              <a:gd name="connsiteX4" fmla="*/ 0 w 3609486"/>
              <a:gd name="connsiteY4" fmla="*/ 549363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9486" h="552450">
                <a:moveTo>
                  <a:pt x="281176" y="0"/>
                </a:moveTo>
                <a:lnTo>
                  <a:pt x="3609486" y="0"/>
                </a:lnTo>
                <a:lnTo>
                  <a:pt x="3326729" y="552450"/>
                </a:lnTo>
                <a:lnTo>
                  <a:pt x="0" y="552450"/>
                </a:lnTo>
                <a:lnTo>
                  <a:pt x="0" y="54936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216000" tIns="46800" rIns="216000" bIns="46800" numCol="1" spcCol="0" rtlCol="0" fromWordArt="0" anchor="ctr" anchorCtr="1" forceAA="0" compatLnSpc="1">
            <a:norm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rPr>
              <a:t>前端显示</a:t>
            </a:r>
            <a:endParaRPr lang="en-US" altLang="zh-CN">
              <a:solidFill>
                <a:schemeClr val="bg1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2"/>
            </p:custDataLst>
          </p:nvPr>
        </p:nvSpPr>
        <p:spPr>
          <a:xfrm>
            <a:off x="4973143" y="3758515"/>
            <a:ext cx="4476764" cy="684892"/>
          </a:xfrm>
          <a:custGeom>
            <a:avLst/>
            <a:gdLst>
              <a:gd name="connsiteX0" fmla="*/ 282756 w 3611066"/>
              <a:gd name="connsiteY0" fmla="*/ 0 h 552450"/>
              <a:gd name="connsiteX1" fmla="*/ 3611066 w 3611066"/>
              <a:gd name="connsiteY1" fmla="*/ 0 h 552450"/>
              <a:gd name="connsiteX2" fmla="*/ 3328310 w 3611066"/>
              <a:gd name="connsiteY2" fmla="*/ 552450 h 552450"/>
              <a:gd name="connsiteX3" fmla="*/ 0 w 3611066"/>
              <a:gd name="connsiteY3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1066" h="552450">
                <a:moveTo>
                  <a:pt x="282756" y="0"/>
                </a:moveTo>
                <a:lnTo>
                  <a:pt x="3611066" y="0"/>
                </a:lnTo>
                <a:lnTo>
                  <a:pt x="3328310" y="552450"/>
                </a:lnTo>
                <a:lnTo>
                  <a:pt x="0" y="5524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216000" tIns="46800" rIns="216000" bIns="46800" numCol="1" spcCol="0" rtlCol="0" fromWordArt="0" anchor="ctr" anchorCtr="1" forceAA="0" compatLnSpc="1">
            <a:norm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rPr>
              <a:t>服务端</a:t>
            </a:r>
            <a:endParaRPr lang="zh-CN" altLang="en-US">
              <a:solidFill>
                <a:schemeClr val="bg1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5396548" y="2931267"/>
            <a:ext cx="4476766" cy="684892"/>
          </a:xfrm>
          <a:custGeom>
            <a:avLst/>
            <a:gdLst>
              <a:gd name="connsiteX0" fmla="*/ 282757 w 3611067"/>
              <a:gd name="connsiteY0" fmla="*/ 0 h 552450"/>
              <a:gd name="connsiteX1" fmla="*/ 3611067 w 3611067"/>
              <a:gd name="connsiteY1" fmla="*/ 0 h 552450"/>
              <a:gd name="connsiteX2" fmla="*/ 3328310 w 3611067"/>
              <a:gd name="connsiteY2" fmla="*/ 552450 h 552450"/>
              <a:gd name="connsiteX3" fmla="*/ 0 w 3611067"/>
              <a:gd name="connsiteY3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1067" h="552450">
                <a:moveTo>
                  <a:pt x="282757" y="0"/>
                </a:moveTo>
                <a:lnTo>
                  <a:pt x="3611067" y="0"/>
                </a:lnTo>
                <a:lnTo>
                  <a:pt x="3328310" y="552450"/>
                </a:lnTo>
                <a:lnTo>
                  <a:pt x="0" y="5524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216000" tIns="46800" rIns="216000" bIns="46800" numCol="1" spcCol="0" rtlCol="0" fromWordArt="0" anchor="ctr" anchorCtr="1" forceAA="0" compatLnSpc="1">
            <a:norm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rPr>
              <a:t>数据库</a:t>
            </a:r>
            <a:endParaRPr lang="zh-CN" altLang="en-US">
              <a:solidFill>
                <a:schemeClr val="bg1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 rot="19973734">
            <a:off x="2471793" y="-292357"/>
            <a:ext cx="716138" cy="6095642"/>
          </a:xfrm>
          <a:custGeom>
            <a:avLst/>
            <a:gdLst>
              <a:gd name="connsiteX0" fmla="*/ 451047 w 716138"/>
              <a:gd name="connsiteY0" fmla="*/ 0 h 6095642"/>
              <a:gd name="connsiteX1" fmla="*/ 716138 w 716138"/>
              <a:gd name="connsiteY1" fmla="*/ 135680 h 6095642"/>
              <a:gd name="connsiteX2" fmla="*/ 716138 w 716138"/>
              <a:gd name="connsiteY2" fmla="*/ 6095642 h 6095642"/>
              <a:gd name="connsiteX3" fmla="*/ 0 w 716138"/>
              <a:gd name="connsiteY3" fmla="*/ 5729106 h 6095642"/>
              <a:gd name="connsiteX4" fmla="*/ 0 w 716138"/>
              <a:gd name="connsiteY4" fmla="*/ 881256 h 609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138" h="6095642">
                <a:moveTo>
                  <a:pt x="451047" y="0"/>
                </a:moveTo>
                <a:lnTo>
                  <a:pt x="716138" y="135680"/>
                </a:lnTo>
                <a:lnTo>
                  <a:pt x="716138" y="6095642"/>
                </a:lnTo>
                <a:lnTo>
                  <a:pt x="0" y="5729106"/>
                </a:lnTo>
                <a:lnTo>
                  <a:pt x="0" y="881256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eaVert" wrap="square" lIns="90000" tIns="108000" rIns="90000" bIns="252000" numCol="1" spcCol="0" rtlCol="0" fromWordArt="0" anchor="ctr" anchorCtr="1" forceAA="0" compatLnSpc="1">
            <a:no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CONTENT</a:t>
            </a:r>
            <a:endParaRPr lang="en-US" altLang="zh-CN" sz="4000">
              <a:solidFill>
                <a:schemeClr val="bg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367655" y="2496820"/>
            <a:ext cx="2098675" cy="978535"/>
          </a:xfrm>
          <a:prstGeom prst="rect">
            <a:avLst/>
          </a:prstGeom>
        </p:spPr>
        <p:txBody>
          <a:bodyPr vert="horz" lIns="90000" tIns="46800" rIns="90000" bIns="46800" rtlCol="0" anchor="b">
            <a:normAutofit/>
          </a:bodyPr>
          <a:lstStyle>
            <a:lvl1pPr defTabSz="914400" eaLnBrk="1" latinLnBrk="0" hangingPunct="1">
              <a:lnSpc>
                <a:spcPct val="120000"/>
              </a:lnSpc>
              <a:buNone/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367655" y="3475355"/>
            <a:ext cx="1527175" cy="53530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defTabSz="91440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  <a:latin typeface="+mn-lt"/>
                <a:ea typeface="+mn-ea"/>
              </a:defRPr>
            </a:lvl1pPr>
            <a:lvl2pPr marL="4572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Database</a:t>
            </a:r>
            <a:endParaRPr lang="en-US" altLang="zh-CN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495600" y="2673670"/>
            <a:ext cx="1224136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algn="ctr">
              <a:defRPr sz="6600" b="1">
                <a:solidFill>
                  <a:schemeClr val="tx2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0">
        <p14:switch dir="r"/>
      </p:transition>
    </mc:Choice>
    <mc:Fallback>
      <p:transition spd="slow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持久化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75435" y="1976120"/>
            <a:ext cx="6346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存储介质：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管理工具：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Navicat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ORM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插件：mysql-connector-java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bin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75435" y="3727450"/>
            <a:ext cx="68154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需要持久化的数据包括：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用户的基本信息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控制框输入信息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区域色块信息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266940" y="1976120"/>
            <a:ext cx="0" cy="12052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ac6eddc451da81cb037c289d5366d016082431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4305" y="1809750"/>
            <a:ext cx="1961515" cy="1471295"/>
          </a:xfrm>
          <a:prstGeom prst="rect">
            <a:avLst/>
          </a:prstGeom>
        </p:spPr>
      </p:pic>
      <p:pic>
        <p:nvPicPr>
          <p:cNvPr id="9" name="图片 8" descr="u=1616589965,4195397088&amp;fm=27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040" y="1874520"/>
            <a:ext cx="1874520" cy="1405890"/>
          </a:xfrm>
          <a:prstGeom prst="rect">
            <a:avLst/>
          </a:prstGeom>
        </p:spPr>
      </p:pic>
      <p:pic>
        <p:nvPicPr>
          <p:cNvPr id="10" name="图片 9" descr="图片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270" y="3727450"/>
            <a:ext cx="4732655" cy="1795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080" y="3779520"/>
            <a:ext cx="1691640" cy="16916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缓存：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3510" y="2096770"/>
            <a:ext cx="35191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存储介质：Redis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ORM插件：Jedis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340" y="1854835"/>
            <a:ext cx="1700530" cy="14357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13510" y="3609975"/>
            <a:ext cx="542036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缓存是为了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解决CPU速度和内存速度的速度差异问题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为了进一步提升缓存的容量，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静态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RAM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作为一级缓存，动态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RAM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作为二级缓存。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169150" y="1981835"/>
            <a:ext cx="0" cy="35420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201602170932413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130" y="2558415"/>
            <a:ext cx="4392930" cy="2388870"/>
          </a:xfrm>
          <a:prstGeom prst="rect">
            <a:avLst/>
          </a:prstGeom>
        </p:spPr>
      </p:pic>
      <p:pic>
        <p:nvPicPr>
          <p:cNvPr id="3" name="图片 2" descr="201602170932413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20" y="1572260"/>
            <a:ext cx="7654925" cy="416306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367655" y="2496820"/>
            <a:ext cx="2098675" cy="978535"/>
          </a:xfrm>
          <a:prstGeom prst="rect">
            <a:avLst/>
          </a:prstGeom>
        </p:spPr>
        <p:txBody>
          <a:bodyPr vert="horz" lIns="90000" tIns="46800" rIns="90000" bIns="46800" rtlCol="0" anchor="b">
            <a:normAutofit/>
          </a:bodyPr>
          <a:lstStyle>
            <a:lvl1pPr defTabSz="914400" eaLnBrk="1" latinLnBrk="0" hangingPunct="1">
              <a:lnSpc>
                <a:spcPct val="120000"/>
              </a:lnSpc>
              <a:buNone/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服务端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367655" y="3475355"/>
            <a:ext cx="1527175" cy="53530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defTabSz="91440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  <a:latin typeface="+mn-lt"/>
                <a:ea typeface="+mn-ea"/>
              </a:defRPr>
            </a:lvl1pPr>
            <a:lvl2pPr marL="4572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marL="9144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marL="13716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marL="1828800" indent="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marL="22860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marL="27432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marL="32004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marL="36576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/>
              <a:t>Server</a:t>
            </a:r>
            <a:endParaRPr lang="en-US" altLang="zh-CN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495600" y="2673670"/>
            <a:ext cx="1224136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algn="ctr">
              <a:defRPr sz="6600" b="1">
                <a:solidFill>
                  <a:schemeClr val="tx2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0">
        <p14:switch dir="r"/>
      </p:transition>
    </mc:Choice>
    <mc:Fallback>
      <p:transition spd="slow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框架：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/>
        </p:nvGraphicFramePr>
        <p:xfrm>
          <a:off x="1763395" y="8699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" name="图示 4"/>
          <p:cNvGraphicFramePr/>
          <p:nvPr/>
        </p:nvGraphicFramePr>
        <p:xfrm>
          <a:off x="4754245" y="4144010"/>
          <a:ext cx="2145665" cy="186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下箭头 6"/>
          <p:cNvSpPr/>
          <p:nvPr/>
        </p:nvSpPr>
        <p:spPr>
          <a:xfrm>
            <a:off x="5575300" y="3666490"/>
            <a:ext cx="572135" cy="563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接口及功能：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224915" y="2445385"/>
          <a:ext cx="9525000" cy="283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260"/>
                <a:gridCol w="6682740"/>
              </a:tblGrid>
              <a:tr h="56705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接口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作用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56705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前端控制接口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对接前端的显示框显示输出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56705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文件接口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对接前端文件显示及文件信息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56705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应用程序接口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对接业务应用程序的调用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56705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数据库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接口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对接数据库中数据的数据库操作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开发组件：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2655" y="1935480"/>
            <a:ext cx="614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Web</a:t>
            </a:r>
            <a:r>
              <a:rPr lang="zh-CN" altLang="en-US" sz="2400"/>
              <a:t>服务器：</a:t>
            </a:r>
            <a:r>
              <a:rPr lang="en-US" altLang="zh-CN" sz="2400"/>
              <a:t>Nginx/Apach</a:t>
            </a:r>
            <a:endParaRPr lang="en-US" altLang="zh-CN" sz="2400"/>
          </a:p>
          <a:p>
            <a:r>
              <a:rPr lang="zh-CN" altLang="en-US" sz="2400"/>
              <a:t>应用服务器：</a:t>
            </a:r>
            <a:r>
              <a:rPr lang="en-US" altLang="zh-CN" sz="2400"/>
              <a:t>Tomcat/WebLogic</a:t>
            </a:r>
            <a:endParaRPr lang="en-US" altLang="zh-CN" sz="2400"/>
          </a:p>
          <a:p>
            <a:r>
              <a:rPr lang="zh-CN" altLang="en-US" sz="2400"/>
              <a:t>开发语言：</a:t>
            </a:r>
            <a:r>
              <a:rPr lang="en-US" altLang="zh-CN" sz="2400"/>
              <a:t>Java+JSP</a:t>
            </a:r>
            <a:endParaRPr lang="en-US" altLang="zh-CN" sz="2400"/>
          </a:p>
          <a:p>
            <a:r>
              <a:rPr lang="zh-CN" altLang="en-US" sz="2400"/>
              <a:t>开发框架：</a:t>
            </a:r>
            <a:r>
              <a:rPr lang="en-US" altLang="zh-CN" sz="2400"/>
              <a:t>Spring+Spring MVC+Mybatis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922655" y="4103370"/>
            <a:ext cx="98780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Web</a:t>
            </a:r>
            <a:r>
              <a:rPr lang="zh-CN" altLang="en-US" sz="2000"/>
              <a:t>服务器只负责</a:t>
            </a:r>
            <a:r>
              <a:rPr lang="zh-CN" altLang="en-US" sz="2000">
                <a:solidFill>
                  <a:srgbClr val="FF0000"/>
                </a:solidFill>
              </a:rPr>
              <a:t>处理</a:t>
            </a:r>
            <a:r>
              <a:rPr lang="en-US" altLang="zh-CN" sz="2000">
                <a:solidFill>
                  <a:srgbClr val="FF0000"/>
                </a:solidFill>
              </a:rPr>
              <a:t>HTTP</a:t>
            </a:r>
            <a:r>
              <a:rPr lang="zh-CN" altLang="en-US" sz="2000">
                <a:solidFill>
                  <a:srgbClr val="FF0000"/>
                </a:solidFill>
              </a:rPr>
              <a:t>协议</a:t>
            </a:r>
            <a:r>
              <a:rPr lang="zh-CN" altLang="en-US" sz="2000"/>
              <a:t>，只能发送</a:t>
            </a:r>
            <a:r>
              <a:rPr lang="zh-CN" altLang="en-US" sz="2000">
                <a:solidFill>
                  <a:srgbClr val="FF0000"/>
                </a:solidFill>
              </a:rPr>
              <a:t>静态页面的内容</a:t>
            </a:r>
            <a:r>
              <a:rPr lang="zh-CN" altLang="en-US" sz="2000"/>
              <a:t>；负责</a:t>
            </a:r>
            <a:r>
              <a:rPr lang="zh-CN" altLang="en-US" sz="2000">
                <a:solidFill>
                  <a:srgbClr val="FF0000"/>
                </a:solidFill>
              </a:rPr>
              <a:t>负载均衡</a:t>
            </a:r>
            <a:r>
              <a:rPr lang="zh-CN" altLang="en-US" sz="2000"/>
              <a:t>等；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>
                <a:solidFill>
                  <a:srgbClr val="FF0000"/>
                </a:solidFill>
              </a:rPr>
              <a:t>JSP</a:t>
            </a:r>
            <a:r>
              <a:rPr lang="zh-CN" altLang="en-US" sz="2000">
                <a:solidFill>
                  <a:srgbClr val="FF0000"/>
                </a:solidFill>
              </a:rPr>
              <a:t>、</a:t>
            </a:r>
            <a:r>
              <a:rPr lang="en-US" altLang="zh-CN" sz="2000">
                <a:solidFill>
                  <a:srgbClr val="FF0000"/>
                </a:solidFill>
              </a:rPr>
              <a:t>ASP</a:t>
            </a:r>
            <a:r>
              <a:rPr lang="zh-CN" altLang="en-US" sz="2000">
                <a:solidFill>
                  <a:srgbClr val="FF0000"/>
                </a:solidFill>
              </a:rPr>
              <a:t>、</a:t>
            </a:r>
            <a:r>
              <a:rPr lang="en-US" altLang="zh-CN" sz="2000">
                <a:solidFill>
                  <a:srgbClr val="FF0000"/>
                </a:solidFill>
              </a:rPr>
              <a:t>PHP</a:t>
            </a:r>
            <a:r>
              <a:rPr lang="zh-CN" altLang="en-US" sz="2000">
                <a:solidFill>
                  <a:srgbClr val="FF0000"/>
                </a:solidFill>
              </a:rPr>
              <a:t>等动态内容</a:t>
            </a:r>
            <a:r>
              <a:rPr lang="zh-CN" altLang="en-US" sz="2000"/>
              <a:t>就要通过</a:t>
            </a:r>
            <a:r>
              <a:rPr lang="en-US" altLang="zh-CN" sz="2000"/>
              <a:t>CGI</a:t>
            </a:r>
            <a:r>
              <a:rPr lang="zh-CN" altLang="en-US" sz="2000"/>
              <a:t>，</a:t>
            </a:r>
            <a:r>
              <a:rPr lang="en-US" altLang="zh-CN" sz="2000"/>
              <a:t>Servlet</a:t>
            </a:r>
            <a:r>
              <a:rPr lang="zh-CN" altLang="en-US" sz="2000"/>
              <a:t>等接口交给</a:t>
            </a:r>
            <a:r>
              <a:rPr lang="zh-CN" altLang="en-US" sz="2000">
                <a:solidFill>
                  <a:srgbClr val="FF0000"/>
                </a:solidFill>
              </a:rPr>
              <a:t>应用服务器</a:t>
            </a:r>
            <a:r>
              <a:rPr lang="zh-CN" altLang="en-US" sz="2000"/>
              <a:t>去实现。</a:t>
            </a:r>
            <a:endParaRPr lang="zh-CN" altLang="en-US" sz="2000"/>
          </a:p>
        </p:txBody>
      </p:sp>
      <p:cxnSp>
        <p:nvCxnSpPr>
          <p:cNvPr id="6" name="直接连接符 5"/>
          <p:cNvCxnSpPr/>
          <p:nvPr/>
        </p:nvCxnSpPr>
        <p:spPr>
          <a:xfrm>
            <a:off x="6892290" y="1910080"/>
            <a:ext cx="0" cy="15938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9145" y="2087880"/>
            <a:ext cx="2242820" cy="1083310"/>
          </a:xfrm>
          <a:prstGeom prst="rect">
            <a:avLst/>
          </a:prstGeom>
        </p:spPr>
      </p:pic>
      <p:pic>
        <p:nvPicPr>
          <p:cNvPr id="8" name="图片 7" descr="timg9WO16Z1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30" y="2071370"/>
            <a:ext cx="2133600" cy="1099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75"/>
</p:tagLst>
</file>

<file path=ppt/tags/tag10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BEAUTIFY_FLAG" val="#wm#"/>
  <p:tag name="KSO_WM_DIAGRAM_GROUP_CODE" val="l1-1"/>
  <p:tag name="KSO_WM_UNIT_TYPE" val="l_h_f"/>
  <p:tag name="KSO_WM_UNIT_INDEX" val="1_1_1"/>
  <p:tag name="KSO_WM_UNIT_ID" val="custom20184575_8*l_h_f*1_1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" val="SED DO EIUSMOD TEMPOR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BEAUTIFY_FLAG" val="#wm#"/>
  <p:tag name="KSO_WM_UNIT_TYPE" val="a"/>
  <p:tag name="KSO_WM_UNIT_INDEX" val="1"/>
  <p:tag name="KSO_WM_UNIT_ID" val="custom20184575_8*a*1"/>
  <p:tag name="KSO_WM_UNIT_CLEAR" val="1"/>
  <p:tag name="KSO_WM_UNIT_LAYERLEVEL" val="1"/>
  <p:tag name="KSO_WM_UNIT_ISCONTENTSTITLE" val="1"/>
  <p:tag name="KSO_WM_UNIT_VALUE" val="9"/>
  <p:tag name="KSO_WM_UNIT_HIGHLIGHT" val="0"/>
  <p:tag name="KSO_WM_UNIT_COMPATIBLE" val="0"/>
  <p:tag name="KSO_WM_UNIT_PRESET_TEXT" val="CONTENT"/>
</p:tagLst>
</file>

<file path=ppt/tags/tag12.xml><?xml version="1.0" encoding="utf-8"?>
<p:tagLst xmlns:p="http://schemas.openxmlformats.org/presentationml/2006/main">
  <p:tag name="KSO_WM_SLIDE_ID" val="custom20184575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4575"/>
  <p:tag name="KSO_WM_DIAGRAM_GROUP_CODE" val="l1-1"/>
  <p:tag name="KSO_WM_TAG_VERSION" val="1.0"/>
</p:tagLst>
</file>

<file path=ppt/tags/tag13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a"/>
  <p:tag name="KSO_WM_UNIT_INDEX" val="1"/>
  <p:tag name="KSO_WM_UNIT_ID" val="custom20184575_12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ECTION TITLE"/>
</p:tagLst>
</file>

<file path=ppt/tags/tag14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b"/>
  <p:tag name="KSO_WM_UNIT_INDEX" val="1"/>
  <p:tag name="KSO_WM_UNIT_ID" val="custom20184575_12*b*1"/>
  <p:tag name="KSO_WM_UNIT_LAYERLEVEL" val="1"/>
  <p:tag name="KSO_WM_UNIT_VALUE" val="22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39"/>
  <p:tag name="KSO_WM_BEAUTIFY_FLAG" val="#wm#"/>
</p:tagLst>
</file>

<file path=ppt/tags/tag15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e"/>
  <p:tag name="KSO_WM_UNIT_INDEX" val="1"/>
  <p:tag name="KSO_WM_UNIT_ID" val="custom20184575_12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UNIT_PRESET_TEXT" val="01"/>
</p:tagLst>
</file>

<file path=ppt/tags/tag16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SLIDE_ID" val="custom20184575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75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75"/>
</p:tagLst>
</file>

<file path=ppt/tags/tag19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a"/>
  <p:tag name="KSO_WM_UNIT_INDEX" val="1"/>
  <p:tag name="KSO_WM_UNIT_ID" val="custom20184575_12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ECTION TITLE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75"/>
</p:tagLst>
</file>

<file path=ppt/tags/tag20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b"/>
  <p:tag name="KSO_WM_UNIT_INDEX" val="1"/>
  <p:tag name="KSO_WM_UNIT_ID" val="custom20184575_12*b*1"/>
  <p:tag name="KSO_WM_UNIT_LAYERLEVEL" val="1"/>
  <p:tag name="KSO_WM_UNIT_VALUE" val="22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39"/>
  <p:tag name="KSO_WM_BEAUTIFY_FLAG" val="#wm#"/>
</p:tagLst>
</file>

<file path=ppt/tags/tag21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e"/>
  <p:tag name="KSO_WM_UNIT_INDEX" val="1"/>
  <p:tag name="KSO_WM_UNIT_ID" val="custom20184575_12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UNIT_PRESET_TEXT" val="01"/>
</p:tagLst>
</file>

<file path=ppt/tags/tag22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SLIDE_ID" val="custom20184575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75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75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75"/>
</p:tagLst>
</file>

<file path=ppt/tags/tag26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a"/>
  <p:tag name="KSO_WM_UNIT_INDEX" val="1"/>
  <p:tag name="KSO_WM_UNIT_ID" val="custom20184575_12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ECTION TITLE"/>
</p:tagLst>
</file>

<file path=ppt/tags/tag27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b"/>
  <p:tag name="KSO_WM_UNIT_INDEX" val="1"/>
  <p:tag name="KSO_WM_UNIT_ID" val="custom20184575_12*b*1"/>
  <p:tag name="KSO_WM_UNIT_LAYERLEVEL" val="1"/>
  <p:tag name="KSO_WM_UNIT_VALUE" val="22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39"/>
  <p:tag name="KSO_WM_BEAUTIFY_FLAG" val="#wm#"/>
</p:tagLst>
</file>

<file path=ppt/tags/tag28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e"/>
  <p:tag name="KSO_WM_UNIT_INDEX" val="1"/>
  <p:tag name="KSO_WM_UNIT_ID" val="custom20184575_12*e*1"/>
  <p:tag name="KSO_WM_UNIT_LAYERLEVEL" val="1"/>
  <p:tag name="KSO_WM_UNIT_VALUE" val="1"/>
  <p:tag name="KSO_WM_UNIT_HIGHLIGHT" val="0"/>
  <p:tag name="KSO_WM_UNIT_COMPATIBLE" val="1"/>
  <p:tag name="KSO_WM_UNIT_CLEAR" val="0"/>
  <p:tag name="KSO_WM_BEAUTIFY_FLAG" val="#wm#"/>
  <p:tag name="KSO_WM_UNIT_PRESET_TEXT" val="01"/>
</p:tagLst>
</file>

<file path=ppt/tags/tag29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SLIDE_ID" val="custom20184575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3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BEAUTIFY_FLAG" val="#wm#"/>
  <p:tag name="KSO_WM_TEMPLATE_THUMBS_INDEX" val="1、9、12、16、5、2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75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75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75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75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75_21*i*0"/>
  <p:tag name="KSO_WM_TEMPLATE_CATEGORY" val="custom"/>
  <p:tag name="KSO_WM_TEMPLATE_INDEX" val="20184575"/>
  <p:tag name="KSO_WM_UNIT_INDEX" val="0"/>
</p:tagLst>
</file>

<file path=ppt/tags/tag35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a"/>
  <p:tag name="KSO_WM_UNIT_INDEX" val="1"/>
  <p:tag name="KSO_WM_UNIT_ID" val="custom20184575_21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感谢您的观看"/>
</p:tagLst>
</file>

<file path=ppt/tags/tag36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b"/>
  <p:tag name="KSO_WM_UNIT_INDEX" val="1"/>
  <p:tag name="KSO_WM_UNIT_ID" val="custom20184575_21*b*1"/>
  <p:tag name="KSO_WM_UNIT_LAYERLEVEL" val="1"/>
  <p:tag name="KSO_WM_UNIT_VALUE" val="2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THANK YOU FOR YOUR WATCHING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75_21*i*3"/>
  <p:tag name="KSO_WM_TEMPLATE_CATEGORY" val="custom"/>
  <p:tag name="KSO_WM_TEMPLATE_INDEX" val="20184575"/>
  <p:tag name="KSO_WM_UNIT_INDEX" val="3"/>
</p:tagLst>
</file>

<file path=ppt/tags/tag38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SLIDE_ID" val="custom20184575_21"/>
  <p:tag name="KSO_WM_SLIDE_INDEX" val="21"/>
  <p:tag name="KSO_WM_SLIDE_ITEM_CNT" val="2"/>
  <p:tag name="KSO_WM_SLIDE_LAYOUT" val="a_b"/>
  <p:tag name="KSO_WM_SLIDE_LAYOUT_CNT" val="1_1"/>
  <p:tag name="KSO_WM_SLIDE_TYPE" val="endPage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75_1*i*2"/>
  <p:tag name="KSO_WM_TEMPLATE_CATEGORY" val="custom"/>
  <p:tag name="KSO_WM_TEMPLATE_INDEX" val="20184575"/>
  <p:tag name="KSO_WM_UNIT_INDEX" val="2"/>
</p:tagLst>
</file>

<file path=ppt/tags/tag5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a"/>
  <p:tag name="KSO_WM_UNIT_INDEX" val="1"/>
  <p:tag name="KSO_WM_UNIT_ID" val="custom20184575_1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简约几何工作总结"/>
</p:tagLst>
</file>

<file path=ppt/tags/tag6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UNIT_TYPE" val="b"/>
  <p:tag name="KSO_WM_UNIT_INDEX" val="1"/>
  <p:tag name="KSO_WM_UNIT_ID" val="custom20184575_1*b*1"/>
  <p:tag name="KSO_WM_UNIT_LAYERLEVEL" val="1"/>
  <p:tag name="KSO_WM_UNIT_VALUE" val="2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UMMARY OF SIMPLE GEOMETRY"/>
</p:tagLst>
</file>

<file path=ppt/tags/tag7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CATEGORY" val="custom"/>
  <p:tag name="KSO_WM_TEMPLATE_INDEX" val="20184575"/>
  <p:tag name="KSO_WM_TAG_VERSION" val="1.0"/>
  <p:tag name="KSO_WM_SLIDE_ID" val="custom2018457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EMPLATE_THUMBS_INDEX" val="1、9、12、16、5、21、"/>
</p:tagLst>
</file>

<file path=ppt/tags/tag8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BEAUTIFY_FLAG" val="#wm#"/>
  <p:tag name="KSO_WM_DIAGRAM_GROUP_CODE" val="l1-1"/>
  <p:tag name="KSO_WM_UNIT_TYPE" val="l_h_f"/>
  <p:tag name="KSO_WM_UNIT_INDEX" val="1_3_1"/>
  <p:tag name="KSO_WM_UNIT_ID" val="custom20184575_8*l_h_f*1_3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" val="SED DO EIUSMOD TEMPOR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EMPLATE_CATEGORY" val="custom"/>
  <p:tag name="KSO_WM_TEMPLATE_INDEX" val="20184575"/>
  <p:tag name="KSO_WM_TAG_VERSION" val="1.0"/>
  <p:tag name="KSO_WM_BEAUTIFY_FLAG" val="#wm#"/>
  <p:tag name="KSO_WM_DIAGRAM_GROUP_CODE" val="l1-1"/>
  <p:tag name="KSO_WM_UNIT_TYPE" val="l_h_f"/>
  <p:tag name="KSO_WM_UNIT_INDEX" val="1_2_1"/>
  <p:tag name="KSO_WM_UNIT_ID" val="custom20184575_8*l_h_f*1_2_1"/>
  <p:tag name="KSO_WM_UNIT_LAYERLEVEL" val="1_1_1"/>
  <p:tag name="KSO_WM_UNIT_VALUE" val="13"/>
  <p:tag name="KSO_WM_UNIT_HIGHLIGHT" val="0"/>
  <p:tag name="KSO_WM_UNIT_COMPATIBLE" val="0"/>
  <p:tag name="KSO_WM_UNIT_CLEAR" val="0"/>
  <p:tag name="KSO_WM_UNIT_PRESET_TEXT" val="SED DO EIUSMOD TEMPOR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1_自定义设计方案">
  <a:themeElements>
    <a:clrScheme name="自定义 202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FFFFF"/>
      </a:accent6>
      <a:hlink>
        <a:srgbClr val="FFDE66"/>
      </a:hlink>
      <a:folHlink>
        <a:srgbClr val="D490C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WPS 演示</Application>
  <PresentationFormat>宽屏</PresentationFormat>
  <Paragraphs>156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Wingdings</vt:lpstr>
      <vt:lpstr>黑体</vt:lpstr>
      <vt:lpstr>Arial Unicode MS</vt:lpstr>
      <vt:lpstr>Calibri</vt:lpstr>
      <vt:lpstr>1_自定义设计方案</vt:lpstr>
      <vt:lpstr>学期工作汇报</vt:lpstr>
      <vt:lpstr>PowerPoint 演示文稿</vt:lpstr>
      <vt:lpstr>PowerPoint 演示文稿</vt:lpstr>
      <vt:lpstr>持久化：</vt:lpstr>
      <vt:lpstr>缓存：</vt:lpstr>
      <vt:lpstr>PowerPoint 演示文稿</vt:lpstr>
      <vt:lpstr>框架：</vt:lpstr>
      <vt:lpstr>接口及功能：</vt:lpstr>
      <vt:lpstr>开发组件：</vt:lpstr>
      <vt:lpstr>PowerPoint 演示文稿</vt:lpstr>
      <vt:lpstr>框架：</vt:lpstr>
      <vt:lpstr>功能：</vt:lpstr>
      <vt:lpstr>图示：</vt:lpstr>
      <vt:lpstr>开发组件：</vt:lpstr>
      <vt:lpstr>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Bre_eze</cp:lastModifiedBy>
  <cp:revision>36</cp:revision>
  <dcterms:created xsi:type="dcterms:W3CDTF">2015-05-05T08:02:00Z</dcterms:created>
  <dcterms:modified xsi:type="dcterms:W3CDTF">2018-07-27T03:37:37Z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2052-10.1.0.7469</vt:lpwstr>
  </property>
</Properties>
</file>